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3"/>
    <p:sldId id="454" r:id="rId4"/>
    <p:sldId id="460" r:id="rId5"/>
    <p:sldId id="494" r:id="rId6"/>
    <p:sldId id="496" r:id="rId7"/>
    <p:sldId id="495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8" r:id="rId29"/>
    <p:sldId id="519" r:id="rId30"/>
    <p:sldId id="520" r:id="rId31"/>
    <p:sldId id="521" r:id="rId32"/>
    <p:sldId id="522" r:id="rId33"/>
    <p:sldId id="517" r:id="rId34"/>
    <p:sldId id="523" r:id="rId35"/>
    <p:sldId id="526" r:id="rId36"/>
    <p:sldId id="527" r:id="rId37"/>
    <p:sldId id="525" r:id="rId38"/>
    <p:sldId id="524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6" r:id="rId47"/>
    <p:sldId id="537" r:id="rId48"/>
    <p:sldId id="538" r:id="rId49"/>
    <p:sldId id="539" r:id="rId50"/>
    <p:sldId id="44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29"/>
      </p:cViewPr>
      <p:guideLst>
        <p:guide orient="horz" pos="21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华文仿宋" panose="0201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华文仿宋" panose="0201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华文仿宋" panose="0201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华文仿宋" panose="0201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华文仿宋" panose="0201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华文仿宋" panose="02010600040101010101" charset="-122"/>
                <a:ea typeface="华文仿宋" panose="0201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u="none" strike="noStrike" kern="1200" cap="none" spc="0" normalizeH="0">
                <a:solidFill>
                  <a:schemeClr val="tx1"/>
                </a:solidFill>
                <a:uFillTx/>
                <a:latin typeface="Consolas" panose="020B0609020204030204" charset="0"/>
              </a:defRPr>
            </a:lvl1pPr>
            <a:lvl2pPr marL="0" indent="0">
              <a:buNone/>
              <a:defRPr u="none" strike="noStrike" kern="1200" cap="none" spc="0" normalizeH="0">
                <a:solidFill>
                  <a:schemeClr val="tx1"/>
                </a:solidFill>
                <a:uFillTx/>
                <a:latin typeface="Consolas" panose="020B0609020204030204" charset="0"/>
              </a:defRPr>
            </a:lvl2pPr>
            <a:lvl3pPr marL="0" indent="0">
              <a:buNone/>
              <a:defRPr u="none" strike="noStrike" kern="1200" cap="none" spc="0" normalizeH="0">
                <a:solidFill>
                  <a:schemeClr val="tx1"/>
                </a:solidFill>
                <a:uFillTx/>
                <a:latin typeface="Consolas" panose="020B0609020204030204" charset="0"/>
              </a:defRPr>
            </a:lvl3pPr>
            <a:lvl4pPr marL="0" indent="0">
              <a:buNone/>
              <a:defRPr u="none" strike="noStrike" kern="1200" cap="none" spc="0" normalizeH="0">
                <a:solidFill>
                  <a:schemeClr val="tx1"/>
                </a:solidFill>
                <a:uFillTx/>
                <a:latin typeface="Consolas" panose="020B0609020204030204" charset="0"/>
              </a:defRPr>
            </a:lvl4pPr>
            <a:lvl5pPr marL="0" indent="0">
              <a:buNone/>
              <a:defRPr u="none" strike="noStrike" kern="1200" cap="none" spc="0" normalizeH="0">
                <a:solidFill>
                  <a:schemeClr val="tx1"/>
                </a:solidFill>
                <a:uFillTx/>
                <a:latin typeface="Consolas" panose="020B060902020403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华文仿宋" panose="0201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华文仿宋" panose="0201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Consolas" panose="020B0609020204030204" charset="0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Consolas" panose="020B0609020204030204" charset="0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Consolas" panose="020B0609020204030204" charset="0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Consolas" panose="020B0609020204030204" charset="0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Consolas" panose="020B060902020403020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仿宋" panose="02010600040101010101" charset="-122"/>
                <a:ea typeface="华文仿宋" panose="02010600040101010101" charset="-122"/>
                <a:sym typeface="+mn-ea"/>
              </a:rPr>
              <a:t>基本思想</a:t>
            </a:r>
            <a:endParaRPr lang="zh-CN" altLang="zh-CN" dirty="0">
              <a:latin typeface="华文仿宋" panose="02010600040101010101" charset="-122"/>
              <a:ea typeface="华文仿宋" panose="0201060004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charset="0"/>
                <a:cs typeface="Consolas" panose="020B0609020204030204" charset="0"/>
              </a:rPr>
              <a:t>by YSJ</a:t>
            </a:r>
            <a:endParaRPr lang="en-US" altLang="zh-CN" dirty="0">
              <a:latin typeface="Consolas" panose="020B0609020204030204" charset="0"/>
              <a:cs typeface="Consolas" panose="020B0609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Faioj</a:t>
            </a:r>
            <a:r>
              <a:rPr lang="en-US" altLang="zh-CN" dirty="0"/>
              <a:t># 1011 </a:t>
            </a:r>
            <a:r>
              <a:rPr lang="zh-CN" altLang="en-US" dirty="0"/>
              <a:t>修理牛棚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贪心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逆向思维，先考虑用一块木板从第一个有牛的牛棚覆盖到最后一个的长度，然后从中扣掉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m-1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块木板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要求扣掉木板的长度和尽量大，将所有空隙的长度从大到小排序后取前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m-1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个即可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Faioj#30000 </a:t>
            </a:r>
            <a:r>
              <a:rPr lang="zh-CN" altLang="en-US" dirty="0"/>
              <a:t>活动安排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066" y="1873765"/>
            <a:ext cx="11066228" cy="33188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6" y="5434996"/>
            <a:ext cx="1607789" cy="4343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Faioj#30000 </a:t>
            </a:r>
            <a:r>
              <a:rPr lang="zh-CN" altLang="en-US" dirty="0"/>
              <a:t>活动安排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我们按照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升序排序，之后从小到大枚举，记录目前选择的活动的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F=max{fi}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若枚举到的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si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&gt;=F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，则选择该项活动，并更新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为什么？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Faioj#30005 </a:t>
            </a:r>
            <a:r>
              <a:rPr lang="zh-CN" altLang="en-US" dirty="0"/>
              <a:t>数列极差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73939"/>
            <a:ext cx="10515600" cy="290326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36870"/>
            <a:ext cx="6297809" cy="53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Faioj#30005 </a:t>
            </a:r>
            <a:r>
              <a:rPr lang="zh-CN" altLang="en-US" dirty="0"/>
              <a:t>数列极差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贪心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每次合并最小的两个数后得到的是最大的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每次合并最大的两个数后得到的是最小的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证明：设三个数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a&lt;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b,c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，记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b=a+k1,c=a+k2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，计算三种策略即可证明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Faioj#10180 </a:t>
            </a:r>
            <a:r>
              <a:rPr lang="zh-CN" altLang="en-US" dirty="0"/>
              <a:t>道路铺设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48749"/>
            <a:ext cx="9964290" cy="37945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19635"/>
            <a:ext cx="4049952" cy="4457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Faioj#10180 </a:t>
            </a:r>
            <a:r>
              <a:rPr lang="zh-CN" altLang="en-US" dirty="0"/>
              <a:t>道路铺设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从左向右枚举，若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&gt;a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i-1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，则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ans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=ans+a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-a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i-1</a:t>
            </a:r>
            <a:endParaRPr lang="en-US" altLang="zh-CN" baseline="-25000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Faioj#30001 </a:t>
            </a:r>
            <a:r>
              <a:rPr lang="zh-CN" altLang="en-US" dirty="0"/>
              <a:t>种树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23755"/>
            <a:ext cx="10697153" cy="2383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66628"/>
            <a:ext cx="7105514" cy="461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Faioj#30001 </a:t>
            </a:r>
            <a:r>
              <a:rPr lang="zh-CN" altLang="en-US" dirty="0"/>
              <a:t>种树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将建议区间按照右端点从小到大排序，枚举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若发现枚举到的区间内树木数量不够，则从该区间右端点开始向左种树直至符合要求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Faioj#30003 </a:t>
            </a:r>
            <a:r>
              <a:rPr lang="zh-CN" altLang="en-US" dirty="0"/>
              <a:t>加工生产调度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2715"/>
            <a:ext cx="10267978" cy="32496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42085"/>
            <a:ext cx="3619431" cy="4381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模拟，贪心，递推，二分</a:t>
            </a:r>
            <a:r>
              <a:rPr lang="en-US" altLang="zh-CN" dirty="0"/>
              <a:t>……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Faioj#30003 </a:t>
            </a:r>
            <a:r>
              <a:rPr lang="zh-CN" altLang="en-US" dirty="0"/>
              <a:t>加工生产调度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贪心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容易发现，开始的时候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B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在等待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，结束的时候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在等待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B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所以将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工厂加工的产品按时间从短到长排序，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B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工厂从长到短加工，求出加工总时间即可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Faioj#30002 </a:t>
            </a:r>
            <a:r>
              <a:rPr lang="zh-CN" altLang="en-US" dirty="0"/>
              <a:t>喷水装置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6791"/>
            <a:ext cx="9261283" cy="36444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4908"/>
            <a:ext cx="1337284" cy="4571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Faioj#30002 </a:t>
            </a:r>
            <a:r>
              <a:rPr lang="zh-CN" altLang="en-US" dirty="0"/>
              <a:t>喷水装置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本质上是区间覆盖问题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将区间按照左端点从小到大排序，枚举，每次选出左端点仍被覆盖的区间中右端点最大的（怎么保证复杂度？）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需要注意的是长度小于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W/2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的区间应该被忽略掉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Faioj#30004 </a:t>
            </a:r>
            <a:r>
              <a:rPr lang="zh-CN" altLang="en-US" dirty="0"/>
              <a:t>智力大冲浪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2870"/>
            <a:ext cx="9987673" cy="38166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39589"/>
            <a:ext cx="2583131" cy="4838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Faioj#30004 </a:t>
            </a:r>
            <a:r>
              <a:rPr lang="zh-CN" altLang="en-US" dirty="0"/>
              <a:t>智力大冲浪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按照扣钱的多少从大到小排序，枚举，将每个小游戏的时间尽量放在期限内，且在期限内时间最靠后的位置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Faioj#30010 </a:t>
            </a:r>
            <a:r>
              <a:rPr lang="zh-CN" altLang="en-US" dirty="0"/>
              <a:t>糖果传递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60673"/>
            <a:ext cx="10383365" cy="902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36790"/>
            <a:ext cx="4750979" cy="4838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Faioj#30010 </a:t>
            </a:r>
            <a:r>
              <a:rPr lang="zh-CN" altLang="en-US" dirty="0"/>
              <a:t>糖果传递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设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ave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为平均值，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Ci=A1+…+Ai-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*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ave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经过一些推算可知我们要找出一个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X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，最小化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|X-C1|+…+|X-Cn|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一个结论，取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X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为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Ci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数列的中位数即满足（为什么？）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Faioj#13140 </a:t>
            </a:r>
            <a:r>
              <a:rPr lang="zh-CN" altLang="en-US" dirty="0"/>
              <a:t>起床困难综合症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735" y="1660158"/>
            <a:ext cx="10302529" cy="33981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5" y="5436037"/>
            <a:ext cx="3333686" cy="7962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Faioj#13140 </a:t>
            </a:r>
            <a:r>
              <a:rPr lang="zh-CN" altLang="en-US" dirty="0"/>
              <a:t>起床困难综合症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位运算的特点是位与位之间互不干扰，那么我们从高到低位依次贪心（使该位尽可能为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）即可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每一位尝试用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0/1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通过所有门，如果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→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则该位初始设置为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，如果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→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则判断能否设置为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（初始数字不大于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），两种情况都不符合则初始设置为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0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LuoguP1792 </a:t>
            </a:r>
            <a:r>
              <a:rPr lang="zh-CN" altLang="en-US" dirty="0"/>
              <a:t>种树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735" y="1823926"/>
            <a:ext cx="8404699" cy="3097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按照题目的要求完成任务，一般照做即可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对于任务比较复杂的模拟题，可以分步完成，每一步完成后都进行充分调试，必要时可以在稿纸上绘制流程图</a:t>
            </a:r>
            <a:endParaRPr lang="zh-CN" altLang="en-US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LuoguP1792 </a:t>
            </a:r>
            <a:r>
              <a:rPr lang="zh-CN" altLang="en-US" dirty="0"/>
              <a:t>种树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引入一种思想：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ea typeface="黑体" panose="02010609060101010101" pitchFamily="49" charset="-122"/>
              </a:rPr>
              <a:t>可撤销贪心</a:t>
            </a:r>
            <a:endParaRPr lang="en-US" altLang="zh-CN" dirty="0">
              <a:solidFill>
                <a:srgbClr val="FF0000"/>
              </a:solidFill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我们不妨将所有位置按照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从大到小排序，然后依次选择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这样盲目地贪心显然无法保证全局最优，所以我们想要做到在某些时候撤销我们之前的决策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考虑一个位置种树后，如果我们要撤销这步决策，我们一定会在它的两侧都种上树（为什么？）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LuoguP1792 </a:t>
            </a:r>
            <a:r>
              <a:rPr lang="zh-CN" altLang="en-US" dirty="0"/>
              <a:t>种树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因此，在我们选择位置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种树后，我们同时将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i-1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+A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i+1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-A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丢入到大根堆中，并在双向链表上将这三个点合并，如此操作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次即可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根据题意，推导出类如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=f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i-1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+f</a:t>
            </a:r>
            <a:r>
              <a:rPr lang="en-US" altLang="zh-CN" baseline="-25000" dirty="0">
                <a:latin typeface="Consolas" panose="020B0609020204030204" charset="0"/>
                <a:ea typeface="黑体" panose="02010609060101010101" pitchFamily="49" charset="-122"/>
              </a:rPr>
              <a:t>i-2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的递推式，并通过模拟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O(n)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或者矩阵加速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O(k</a:t>
            </a:r>
            <a:r>
              <a:rPr lang="en-US" altLang="zh-CN" baseline="30000" dirty="0">
                <a:latin typeface="Consolas" panose="020B0609020204030204" charset="0"/>
                <a:ea typeface="黑体" panose="02010609060101010101" pitchFamily="49" charset="-122"/>
              </a:rPr>
              <a:t>3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logn)*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得到答案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f</a:t>
            </a:r>
            <a:r>
              <a:rPr lang="en-US" altLang="zh-CN" baseline="-25000" dirty="0" err="1">
                <a:latin typeface="Consolas" panose="020B0609020204030204" charset="0"/>
                <a:ea typeface="黑体" panose="02010609060101010101" pitchFamily="49" charset="-122"/>
              </a:rPr>
              <a:t>n</a:t>
            </a:r>
            <a:endParaRPr lang="en-US" altLang="zh-CN" baseline="-25000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Faioj#1183 </a:t>
            </a:r>
            <a:r>
              <a:rPr lang="zh-CN" altLang="en-US" dirty="0"/>
              <a:t>骨牌铺法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46048"/>
            <a:ext cx="9652482" cy="14227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Faioj#1236 </a:t>
            </a:r>
            <a:r>
              <a:rPr lang="zh-CN" altLang="en-US" dirty="0"/>
              <a:t>骑士游历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5349"/>
            <a:ext cx="10644436" cy="35170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Faioj#1236 </a:t>
            </a:r>
            <a:r>
              <a:rPr lang="zh-CN" altLang="en-US" dirty="0"/>
              <a:t>骑士游历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f[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][j]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表示到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i,j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)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的路径条数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f[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][j]=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f[i-2][j-1]+f[i-2][j+1]+f[i-1][j-2]+f[i-1][j+2]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Faioj#30018 </a:t>
            </a:r>
            <a:r>
              <a:rPr lang="zh-CN" altLang="en-US" dirty="0"/>
              <a:t>数的划分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65116"/>
            <a:ext cx="10678289" cy="1060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1524"/>
            <a:ext cx="2724098" cy="4190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Faioj#30018 </a:t>
            </a:r>
            <a:r>
              <a:rPr lang="zh-CN" altLang="en-US" dirty="0"/>
              <a:t>数的划分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f[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][j]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表明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分成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j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个正整数的方案数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递推式为 </a:t>
            </a:r>
            <a:r>
              <a:rPr lang="nn-NO" altLang="zh-CN" dirty="0">
                <a:latin typeface="Consolas" panose="020B0609020204030204" charset="0"/>
                <a:ea typeface="黑体" panose="02010609060101010101" pitchFamily="49" charset="-122"/>
              </a:rPr>
              <a:t>f[i][j]=f[i-1][j-1]+f[i-j][j]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（为什么？）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二分法一般指二分答案，当可行性随答案单调变化时方可使用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初始选定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l,r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为答案的最大范围，之后每次令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mid=(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l+r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)/2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，若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可行则记录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ans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=mid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，并相应缩小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l,r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的范围；若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不可行则也缩小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l,r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的范围。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直至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l&gt;r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时停止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ea typeface="黑体" panose="02010609060101010101" pitchFamily="49" charset="-122"/>
              </a:rPr>
              <a:t>往往有“令最大值最小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ea typeface="黑体" panose="02010609060101010101" pitchFamily="49" charset="-122"/>
              </a:rPr>
              <a:t>最小值最大”的都是明显地要求二分答案</a:t>
            </a:r>
            <a:endParaRPr lang="en-US" altLang="zh-CN" dirty="0">
              <a:solidFill>
                <a:srgbClr val="FF0000"/>
              </a:solidFill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Faioj#30014 </a:t>
            </a:r>
            <a:r>
              <a:rPr lang="zh-CN" altLang="en-US" dirty="0"/>
              <a:t>数列分段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9715"/>
            <a:ext cx="10046778" cy="2739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1087"/>
            <a:ext cx="4046143" cy="438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Faioj#10110 </a:t>
            </a:r>
            <a:r>
              <a:rPr lang="zh-CN" altLang="en-US" dirty="0"/>
              <a:t>铺地毯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 &lt; 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，坐标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&lt; 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baseline="30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770" y="1937270"/>
            <a:ext cx="10564459" cy="29834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Faioj#30014 </a:t>
            </a:r>
            <a:r>
              <a:rPr lang="zh-CN" altLang="en-US" dirty="0"/>
              <a:t>数列分段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二分答案，考虑如何计算可行性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check(mid)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从左向右枚举，每一段加入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Ai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直至刚好不超过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，最后段数不超过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即可行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Faioj#10153 </a:t>
            </a:r>
            <a:r>
              <a:rPr lang="zh-CN" altLang="en-US" dirty="0"/>
              <a:t>跳石头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26527"/>
            <a:ext cx="8347550" cy="2293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01395"/>
            <a:ext cx="5352948" cy="30479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Faioj#10153 </a:t>
            </a:r>
            <a:r>
              <a:rPr lang="zh-CN" altLang="en-US" dirty="0"/>
              <a:t>跳石头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最小值最大问题，仍然考虑二分答案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枚举，若相邻间隔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&lt;mid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则移除后一块石头即可，最后移除次数不超过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即可行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Faioj#30012 Best Cow Fences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13729"/>
            <a:ext cx="7787491" cy="392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272727" cy="4267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Faioj#30012 Best Cow Fences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二分平均值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，我们需要在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O(n)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时间内验证是否可行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将所有值减去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，我们要验证的变为“是否存在长度不小于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L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的和非负子段”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倒序枚举，求出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向右延伸至少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L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长度的最大子段和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Si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，若存在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Si&gt;=0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则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可行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Faioj#10114 </a:t>
            </a:r>
            <a:r>
              <a:rPr lang="zh-CN" altLang="en-US" dirty="0"/>
              <a:t>聪明的质监员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531718"/>
            <a:ext cx="8122765" cy="422902"/>
          </a:xfrm>
          <a:prstGeom prst="rect">
            <a:avLst/>
          </a:prstGeom>
        </p:spPr>
      </p:pic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838"/>
            <a:ext cx="8802594" cy="3834323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Faioj#10114 </a:t>
            </a:r>
            <a:r>
              <a:rPr lang="zh-CN" altLang="en-US" dirty="0"/>
              <a:t>聪明的质监员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trike="sngStrike" dirty="0">
                <a:latin typeface="Consolas" panose="020B0609020204030204" charset="0"/>
                <a:ea typeface="黑体" panose="02010609060101010101" pitchFamily="49" charset="-122"/>
              </a:rPr>
              <a:t>一道语文题</a:t>
            </a:r>
            <a:endParaRPr lang="en-US" altLang="zh-CN" strike="sngStrike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很明显的二分答案，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check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的时候求一遍数量、权值和的前缀和，再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O(m)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求出所有区间的校验和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Faioj#10182 </a:t>
            </a:r>
            <a:r>
              <a:rPr lang="zh-CN" altLang="en-US" dirty="0"/>
              <a:t>赛道修建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26085"/>
            <a:ext cx="10649221" cy="2084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84804"/>
            <a:ext cx="6979786" cy="49529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Faioj#10182 </a:t>
            </a:r>
            <a:r>
              <a:rPr lang="zh-CN" altLang="en-US" dirty="0"/>
              <a:t>赛道修建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最小值最大，显然要二分答案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遍历这棵树，在递归的过程中，设当前的结点为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，则将以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为根的所有链按长度排序，从小到大枚举，将每个链与尽可能短的满足两条链长度之和不小于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mid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的链相匹配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匹配结束之后，将剩余的最长的链传给</a:t>
            </a:r>
            <a:r>
              <a:rPr lang="en-US" altLang="zh-CN" dirty="0" err="1">
                <a:latin typeface="Consolas" panose="020B0609020204030204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结点的父亲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这样为什么是最优的？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Faioj#10110 </a:t>
            </a:r>
            <a:r>
              <a:rPr lang="zh-CN" altLang="en-US" dirty="0"/>
              <a:t>铺地毯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我们的任务是要模拟铺地毯的过程，但直接模拟的复杂度无法接受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注意到我们只关心某个点最后最上方的地毯。所以我们倒序枚举地毯，依次判定该点是否被地毯的矩形所包含，直到找到第一个包含这个点的地毯即可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Faioj#11009 </a:t>
            </a:r>
            <a:r>
              <a:rPr lang="zh-CN" altLang="en-US" dirty="0"/>
              <a:t>简单模拟</a:t>
            </a:r>
            <a:endParaRPr lang="zh-CN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5828"/>
            <a:ext cx="9779948" cy="257941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7881"/>
            <a:ext cx="2423114" cy="4571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Faioj#11009 </a:t>
            </a:r>
            <a:r>
              <a:rPr lang="zh-CN" altLang="en-US" dirty="0"/>
              <a:t>简单模拟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枚举一遍就可以知道最长的不降区间的长度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再次枚举，若目前枚举到的一段不降区间符合题意，就向答案中加上该段不降区间的长度</a:t>
            </a:r>
            <a:r>
              <a:rPr lang="en-US" altLang="zh-CN" dirty="0">
                <a:latin typeface="Consolas" panose="020B0609020204030204" charset="0"/>
                <a:ea typeface="黑体" panose="02010609060101010101" pitchFamily="49" charset="-122"/>
              </a:rPr>
              <a:t>-l/2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Consolas" panose="020B0609020204030204" charset="0"/>
                <a:ea typeface="黑体" panose="02010609060101010101" pitchFamily="49" charset="-122"/>
              </a:rPr>
              <a:t>枚举方法是每次固定住左端点，右端点不断延伸直至不符合不降区间的定义</a:t>
            </a:r>
            <a:endParaRPr lang="en-US" altLang="zh-CN" dirty="0">
              <a:latin typeface="Consolas" panose="020B060902020403020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贪心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贪心一般指在对问题求解时，总是做出在当前看来最好的选择。也就是说，贪心是在不断求解局部最优解的过程。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贪心的难点就在于策略的选择，以及如何证明最后能得到整体最优解（或其近似）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Faioj</a:t>
            </a:r>
            <a:r>
              <a:rPr lang="en-US" altLang="zh-CN" dirty="0"/>
              <a:t># 1011 </a:t>
            </a:r>
            <a:r>
              <a:rPr lang="zh-CN" altLang="en-US" dirty="0"/>
              <a:t>修理牛棚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0077" y="2041151"/>
            <a:ext cx="9864734" cy="3134132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77" y="5587341"/>
            <a:ext cx="3135570" cy="38099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2730</Words>
  <Application>WPS 演示</Application>
  <PresentationFormat>宽屏</PresentationFormat>
  <Paragraphs>241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华文仿宋</vt:lpstr>
      <vt:lpstr>Consolas</vt:lpstr>
      <vt:lpstr>黑体</vt:lpstr>
      <vt:lpstr>Arial Unicode MS</vt:lpstr>
      <vt:lpstr>Office 主题</vt:lpstr>
      <vt:lpstr>基本思想</vt:lpstr>
      <vt:lpstr>授课内容</vt:lpstr>
      <vt:lpstr>模拟</vt:lpstr>
      <vt:lpstr>Faioj#10110 铺地毯</vt:lpstr>
      <vt:lpstr>Faioj#10110 铺地毯</vt:lpstr>
      <vt:lpstr>Faioj#11009 简单模拟</vt:lpstr>
      <vt:lpstr>Faioj#11009 简单模拟</vt:lpstr>
      <vt:lpstr>贪心</vt:lpstr>
      <vt:lpstr>Faioj# 1011 修理牛棚</vt:lpstr>
      <vt:lpstr>Faioj# 1011 修理牛棚</vt:lpstr>
      <vt:lpstr>Faioj#30000 活动安排</vt:lpstr>
      <vt:lpstr>Faioj#30000 活动安排</vt:lpstr>
      <vt:lpstr>Faioj#30005 数列极差</vt:lpstr>
      <vt:lpstr>Faioj#30005 数列极差</vt:lpstr>
      <vt:lpstr>Faioj#10180 道路铺设</vt:lpstr>
      <vt:lpstr>Faioj#10180 道路铺设</vt:lpstr>
      <vt:lpstr>Faioj#30001 种树</vt:lpstr>
      <vt:lpstr>Faioj#30001 种树</vt:lpstr>
      <vt:lpstr>Faioj#30003 加工生产调度</vt:lpstr>
      <vt:lpstr>Faioj#30003 加工生产调度</vt:lpstr>
      <vt:lpstr>Faioj#30002 喷水装置</vt:lpstr>
      <vt:lpstr>Faioj#30002 喷水装置</vt:lpstr>
      <vt:lpstr>Faioj#30004 智力大冲浪</vt:lpstr>
      <vt:lpstr>Faioj#30004 智力大冲浪</vt:lpstr>
      <vt:lpstr>Faioj#30010 糖果传递</vt:lpstr>
      <vt:lpstr>Faioj#30010 糖果传递</vt:lpstr>
      <vt:lpstr>Faioj#13140 起床困难综合症</vt:lpstr>
      <vt:lpstr>Faioj#13140 起床困难综合症</vt:lpstr>
      <vt:lpstr>LuoguP1792 种树</vt:lpstr>
      <vt:lpstr>LuoguP1792 种树</vt:lpstr>
      <vt:lpstr>LuoguP1792 种树</vt:lpstr>
      <vt:lpstr>递推</vt:lpstr>
      <vt:lpstr>Faioj#1183 骨牌铺法</vt:lpstr>
      <vt:lpstr>Faioj#1236 骑士游历</vt:lpstr>
      <vt:lpstr>Faioj#1236 骑士游历</vt:lpstr>
      <vt:lpstr>Faioj#30018 数的划分</vt:lpstr>
      <vt:lpstr>Faioj#30018 数的划分</vt:lpstr>
      <vt:lpstr>二分</vt:lpstr>
      <vt:lpstr>Faioj#30014 数列分段 II</vt:lpstr>
      <vt:lpstr>Faioj#30014 数列分段 II</vt:lpstr>
      <vt:lpstr>Faioj#10153 跳石头</vt:lpstr>
      <vt:lpstr>Faioj#10153 跳石头</vt:lpstr>
      <vt:lpstr>Faioj#30012 Best Cow Fences</vt:lpstr>
      <vt:lpstr>Faioj#30012 Best Cow Fences</vt:lpstr>
      <vt:lpstr>Faioj#10114 聪明的质监员</vt:lpstr>
      <vt:lpstr>Faioj#10114 聪明的质监员</vt:lpstr>
      <vt:lpstr>Faioj#10182 赛道修建</vt:lpstr>
      <vt:lpstr>Faioj#10182 赛道修建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基本线段树</dc:title>
  <dc:creator>Lenovo</dc:creator>
  <cp:lastModifiedBy>ls</cp:lastModifiedBy>
  <cp:revision>353</cp:revision>
  <dcterms:created xsi:type="dcterms:W3CDTF">2019-04-12T02:42:00Z</dcterms:created>
  <dcterms:modified xsi:type="dcterms:W3CDTF">2021-07-22T02:12:40Z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